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9" r:id="rId12"/>
    <p:sldId id="267" r:id="rId13"/>
    <p:sldId id="270" r:id="rId14"/>
    <p:sldId id="268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A4B09E-F655-C0EF-C109-37AD566C6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6535793-31FC-6253-9831-AE3871215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DB56AA-A44F-0940-5742-95EADB23B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B102F7-3C9B-2F66-0421-A362DCC7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6B2F86-3DDE-6095-3427-50DD0CA1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02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1926D4-ED99-2F39-EBCC-0384EB97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A80200-641A-3124-DC65-8EFB0980B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57803-AA88-05CA-5221-64247D52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FBEE06-3B77-8B8A-96B7-2570C30DB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D428BF-9D1F-4074-FAF5-60863572F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960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BD12D6D-D1B9-D2F4-2237-5AABF305C1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782B56E-9808-A086-9CF5-AA343ED27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D91E73-2817-4F8F-5D47-E727A3B34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9FEC43-A534-483A-518F-1759A5D2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5BFA3-1447-8DB2-B076-5C4B3121B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19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A4009-75C2-CCAE-7E36-945D82C7A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A26170-6E42-4AA4-8A16-ED54C82AD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681B58-C101-25D7-3FF2-A2B1490C5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1EECB3-83BF-DE8E-2EB6-07B980C9F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72E75D-CEAC-656B-614B-1ED5CECB9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3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ECC16-01A3-4CF0-DE12-467824BDD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DE0F4D-6D89-2775-44AF-3D45675B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C4C5E9-1498-7459-122E-C48E2787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1E7386-A7BD-C802-FD37-96CBB5D3F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21DCD8-4701-466D-EE9B-57F6B81CA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24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3DC92-0856-FF70-37D9-D61B38DA4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957F02-1C38-F5AA-18F0-2A0D08A42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80D4B2-2FAC-9C8B-914D-5D655498F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D8763C-4140-FB21-1D29-1DAC145C0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AF8A86-7C0D-7601-BC87-42AB17640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8F760B-2479-9A6C-9D80-B8CEBAB8C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467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E95DB9-C09A-6956-D801-94015C19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E331D2-7A6F-D5FC-A307-20CD7B5F8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7C545A-69D4-3BA5-EA05-7F789786D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2D3103D-F205-96A2-373E-F0785E84B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4F9D36F-1B9A-3405-194B-83CD20C0AB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EDD143-B1B6-EC3E-88E5-07F0356E0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C04310-6A44-046E-78CE-9D5811A9D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D0215F-B122-E16A-E551-F9AEABC3D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672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2CA7A5-E40B-85B8-5B72-BB8A92BAC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1C88AC-BC2C-6CB1-BE57-0FBBF7741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8ABBDE-1C20-0911-2176-21274D7B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E9D2B6-6C6F-E05C-6D35-B99923C49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122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3194C1-7B2C-9C81-9428-1FE669042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4DA15B9-70A6-9A16-B5A1-A19A598E1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ADEC8C-2BFF-2D57-38AE-5B902E87D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1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22BEB-AA54-88D3-31C4-99CE3918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564453-0913-7660-5545-B79BABF24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8D2BEB-4978-9D85-69C6-4308F4378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58C4E0-79E3-F8AB-B22A-7220C3EC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658847-2352-A5DD-4F21-D540D6019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34B5A4-15B3-2D6D-A140-6C662F45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309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F4BE8-AEA9-57B3-DEB8-D9D767B99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58354D-D114-5EBF-E1B0-E38D0D6901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ABABBE-F687-F223-1E7F-E1FDFF752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19C816-E2D1-AD3C-AC2A-256E8AA0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C15738-4572-E533-2244-B512FD47F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061DE3-6983-6BEF-8660-9FA411F6A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780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C5EDE6E-3F2D-7654-3992-DEF810867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A696E1-C7D5-E1BC-0AB1-F36D14E87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B9F695-C536-2C72-36A9-370C7DCC3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44E51-BD40-4E29-8D12-046E9B013445}" type="datetimeFigureOut">
              <a:rPr lang="zh-CN" altLang="en-US" smtClean="0"/>
              <a:t>2024/5/20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196C0-04E6-39D7-37D4-6EA1C41B6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966C4-B0D4-FD0B-985E-17D1AC527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DBA14-0361-4752-89FA-C17364D04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51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CA9355-332F-566C-EB58-AE3C3C626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第三章习题</a:t>
            </a:r>
          </a:p>
        </p:txBody>
      </p:sp>
    </p:spTree>
    <p:extLst>
      <p:ext uri="{BB962C8B-B14F-4D97-AF65-F5344CB8AC3E}">
        <p14:creationId xmlns:p14="http://schemas.microsoft.com/office/powerpoint/2010/main" val="2832869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D8E563D-43E1-57F5-DF3E-23D5C9EB7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467" y="1884720"/>
            <a:ext cx="6816417" cy="485932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F521FC-BB5E-6131-F2B0-EF3785934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007" y="599658"/>
            <a:ext cx="6540836" cy="116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77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687678-C039-D0BA-8AFC-FD150D5EEDB2}"/>
              </a:ext>
            </a:extLst>
          </p:cNvPr>
          <p:cNvSpPr txBox="1"/>
          <p:nvPr/>
        </p:nvSpPr>
        <p:spPr>
          <a:xfrm>
            <a:off x="1215025" y="218033"/>
            <a:ext cx="890600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dirty="0"/>
          </a:p>
          <a:p>
            <a:r>
              <a:rPr lang="zh-CN" altLang="en-US" dirty="0"/>
              <a:t>long switch_prob(long x, long n) {</a:t>
            </a:r>
          </a:p>
          <a:p>
            <a:r>
              <a:rPr lang="zh-CN" altLang="en-US" dirty="0"/>
              <a:t>  long result = x;</a:t>
            </a:r>
          </a:p>
          <a:p>
            <a:r>
              <a:rPr lang="zh-CN" altLang="en-US" dirty="0"/>
              <a:t>  switch(n) {</a:t>
            </a:r>
          </a:p>
          <a:p>
            <a:r>
              <a:rPr lang="zh-CN" altLang="en-US" dirty="0"/>
              <a:t>    /* Fill in code here */</a:t>
            </a:r>
          </a:p>
          <a:p>
            <a:r>
              <a:rPr lang="zh-CN" altLang="en-US" dirty="0"/>
              <a:t>    case 60:</a:t>
            </a:r>
          </a:p>
          <a:p>
            <a:r>
              <a:rPr lang="zh-CN" altLang="en-US" dirty="0"/>
              <a:t>    case 62:</a:t>
            </a:r>
          </a:p>
          <a:p>
            <a:r>
              <a:rPr lang="zh-CN" altLang="en-US" dirty="0"/>
              <a:t>      result = x * 8;</a:t>
            </a:r>
          </a:p>
          <a:p>
            <a:r>
              <a:rPr lang="zh-CN" altLang="en-US" dirty="0"/>
              <a:t>      break;</a:t>
            </a:r>
          </a:p>
          <a:p>
            <a:r>
              <a:rPr lang="zh-CN" altLang="en-US" dirty="0"/>
              <a:t>    case 63:</a:t>
            </a:r>
          </a:p>
          <a:p>
            <a:r>
              <a:rPr lang="zh-CN" altLang="en-US" dirty="0"/>
              <a:t>      result = x &gt;&gt; 3;</a:t>
            </a:r>
          </a:p>
          <a:p>
            <a:r>
              <a:rPr lang="zh-CN" altLang="en-US" dirty="0"/>
              <a:t>      break;</a:t>
            </a:r>
          </a:p>
          <a:p>
            <a:r>
              <a:rPr lang="zh-CN" altLang="en-US" dirty="0"/>
              <a:t>    case 64:</a:t>
            </a:r>
          </a:p>
          <a:p>
            <a:r>
              <a:rPr lang="zh-CN" altLang="en-US" dirty="0"/>
              <a:t>      x = x &lt;&lt; 4 - x;</a:t>
            </a:r>
          </a:p>
          <a:p>
            <a:r>
              <a:rPr lang="zh-CN" altLang="en-US" dirty="0"/>
              <a:t>    case 65:</a:t>
            </a:r>
          </a:p>
          <a:p>
            <a:r>
              <a:rPr lang="zh-CN" altLang="en-US" dirty="0"/>
              <a:t>      x = x * x;</a:t>
            </a:r>
          </a:p>
          <a:p>
            <a:r>
              <a:rPr lang="zh-CN" altLang="en-US" dirty="0"/>
              <a:t>    default:</a:t>
            </a:r>
          </a:p>
          <a:p>
            <a:r>
              <a:rPr lang="zh-CN" altLang="en-US" dirty="0"/>
              <a:t>      result = x + 0x4B;</a:t>
            </a:r>
          </a:p>
          <a:p>
            <a:r>
              <a:rPr lang="zh-CN" altLang="en-US" dirty="0"/>
              <a:t>  }</a:t>
            </a:r>
          </a:p>
          <a:p>
            <a:r>
              <a:rPr lang="zh-CN" altLang="en-US" dirty="0"/>
              <a:t>  return result;</a:t>
            </a:r>
          </a:p>
          <a:p>
            <a:r>
              <a:rPr lang="zh-CN" alt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7195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3.66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2A1AF5-34C3-E281-37E5-0034DBDE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192" y="408878"/>
            <a:ext cx="7635793" cy="60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13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89F62C8-8B84-E452-6F6B-934F039F5841}"/>
              </a:ext>
            </a:extLst>
          </p:cNvPr>
          <p:cNvSpPr txBox="1"/>
          <p:nvPr/>
        </p:nvSpPr>
        <p:spPr>
          <a:xfrm>
            <a:off x="9696322" y="2540682"/>
            <a:ext cx="1374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NR=3*n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9D7BF1-464F-2C56-4533-7D20016846CE}"/>
              </a:ext>
            </a:extLst>
          </p:cNvPr>
          <p:cNvSpPr txBox="1"/>
          <p:nvPr/>
        </p:nvSpPr>
        <p:spPr>
          <a:xfrm>
            <a:off x="9696321" y="3589906"/>
            <a:ext cx="1374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NC=n*4+1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D3DACE5-01D2-43D0-ACA9-641D47BDDC8A}"/>
              </a:ext>
            </a:extLst>
          </p:cNvPr>
          <p:cNvSpPr txBox="1"/>
          <p:nvPr/>
        </p:nvSpPr>
        <p:spPr>
          <a:xfrm>
            <a:off x="1601734" y="358252"/>
            <a:ext cx="8476611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# long sum_col(long n, long A[NR(n)][NC(n)], long j)</a:t>
            </a:r>
          </a:p>
          <a:p>
            <a:r>
              <a:rPr lang="zh-CN" altLang="en-US" dirty="0"/>
              <a:t># n in %rdi, A in %rsi, j in %rdx</a:t>
            </a:r>
          </a:p>
          <a:p>
            <a:r>
              <a:rPr lang="zh-CN" altLang="en-US" dirty="0"/>
              <a:t>sum_col:</a:t>
            </a:r>
          </a:p>
          <a:p>
            <a:r>
              <a:rPr lang="zh-CN" altLang="en-US" dirty="0"/>
              <a:t>  leaq 1(,%rdi,4), %r8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%r8</a:t>
            </a:r>
            <a:r>
              <a:rPr lang="zh-CN" altLang="en-US" dirty="0">
                <a:solidFill>
                  <a:srgbClr val="FF0000"/>
                </a:solidFill>
              </a:rPr>
              <a:t>= n*4 + 1</a:t>
            </a:r>
          </a:p>
          <a:p>
            <a:r>
              <a:rPr lang="zh-CN" altLang="en-US" dirty="0"/>
              <a:t>  leaq (%rdi,%rdi,2), %rax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rax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n*3</a:t>
            </a:r>
          </a:p>
          <a:p>
            <a:r>
              <a:rPr lang="zh-CN" altLang="en-US" dirty="0"/>
              <a:t>  movq %rax, %rdi  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rdi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n*3</a:t>
            </a:r>
          </a:p>
          <a:p>
            <a:r>
              <a:rPr lang="zh-CN" altLang="en-US" dirty="0"/>
              <a:t>  testq %rax, %rax 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jle .L4                     </a:t>
            </a:r>
            <a:r>
              <a:rPr lang="zh-CN" altLang="en-US" dirty="0">
                <a:solidFill>
                  <a:srgbClr val="FF0000"/>
                </a:solidFill>
              </a:rPr>
              <a:t># n*3 &lt;= 0, jump .L4</a:t>
            </a:r>
          </a:p>
          <a:p>
            <a:r>
              <a:rPr lang="zh-CN" altLang="en-US" dirty="0"/>
              <a:t>  salq $3, %r8     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%r8</a:t>
            </a:r>
            <a:r>
              <a:rPr lang="zh-CN" altLang="en-US" dirty="0">
                <a:solidFill>
                  <a:srgbClr val="FF0000"/>
                </a:solidFill>
              </a:rPr>
              <a:t> = </a:t>
            </a:r>
            <a:r>
              <a:rPr lang="en-US" altLang="zh-CN" dirty="0">
                <a:solidFill>
                  <a:srgbClr val="FF0000"/>
                </a:solidFill>
              </a:rPr>
              <a:t>%r8</a:t>
            </a:r>
            <a:r>
              <a:rPr lang="zh-CN" altLang="en-US" dirty="0">
                <a:solidFill>
                  <a:srgbClr val="FF0000"/>
                </a:solidFill>
              </a:rPr>
              <a:t>*</a:t>
            </a:r>
            <a:r>
              <a:rPr lang="en-US" altLang="zh-CN" dirty="0">
                <a:solidFill>
                  <a:srgbClr val="FF0000"/>
                </a:solidFill>
              </a:rPr>
              <a:t>2^3</a:t>
            </a:r>
            <a:r>
              <a:rPr lang="zh-CN" altLang="en-US" dirty="0">
                <a:solidFill>
                  <a:srgbClr val="FF0000"/>
                </a:solidFill>
              </a:rPr>
              <a:t> = 8*(n*4 + 1)</a:t>
            </a:r>
          </a:p>
          <a:p>
            <a:r>
              <a:rPr lang="zh-CN" altLang="en-US" dirty="0"/>
              <a:t>  leaq (%rsi,%rdx,8), %rcx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rcx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j*8 + A</a:t>
            </a:r>
          </a:p>
          <a:p>
            <a:r>
              <a:rPr lang="zh-CN" altLang="en-US" dirty="0"/>
              <a:t>  movl $0, %eax    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rax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0</a:t>
            </a:r>
          </a:p>
          <a:p>
            <a:r>
              <a:rPr lang="zh-CN" altLang="en-US" dirty="0"/>
              <a:t>  movl $0, %edx    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rdx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0</a:t>
            </a:r>
          </a:p>
          <a:p>
            <a:r>
              <a:rPr lang="zh-CN" altLang="en-US" dirty="0"/>
              <a:t>.L3:</a:t>
            </a:r>
          </a:p>
          <a:p>
            <a:r>
              <a:rPr lang="zh-CN" altLang="en-US" dirty="0"/>
              <a:t>  addq (%rcx), %rax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rax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= </a:t>
            </a:r>
            <a:r>
              <a:rPr lang="en-US" altLang="zh-CN" dirty="0">
                <a:solidFill>
                  <a:srgbClr val="FF0000"/>
                </a:solidFill>
              </a:rPr>
              <a:t>*</a:t>
            </a:r>
            <a:r>
              <a:rPr lang="zh-CN" altLang="en-US" dirty="0">
                <a:solidFill>
                  <a:srgbClr val="FF0000"/>
                </a:solidFill>
              </a:rPr>
              <a:t>(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rcx</a:t>
            </a:r>
            <a:r>
              <a:rPr lang="zh-CN" altLang="en-US" dirty="0">
                <a:solidFill>
                  <a:srgbClr val="FF0000"/>
                </a:solidFill>
              </a:rPr>
              <a:t>) = *(A + j*8)</a:t>
            </a:r>
          </a:p>
          <a:p>
            <a:r>
              <a:rPr lang="zh-CN" altLang="en-US" dirty="0"/>
              <a:t>  addq $1, %rdx               </a:t>
            </a:r>
            <a:r>
              <a:rPr lang="zh-CN" altLang="en-US" dirty="0">
                <a:solidFill>
                  <a:srgbClr val="FF0000"/>
                </a:solidFill>
              </a:rPr>
              <a:t>#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rdx</a:t>
            </a:r>
            <a:r>
              <a:rPr lang="zh-CN" altLang="en-US" dirty="0">
                <a:solidFill>
                  <a:srgbClr val="FF0000"/>
                </a:solidFill>
              </a:rPr>
              <a:t>=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rdx</a:t>
            </a:r>
            <a:r>
              <a:rPr lang="zh-CN" altLang="en-US" dirty="0">
                <a:solidFill>
                  <a:srgbClr val="FF0000"/>
                </a:solidFill>
              </a:rPr>
              <a:t>+1</a:t>
            </a:r>
          </a:p>
          <a:p>
            <a:r>
              <a:rPr lang="zh-CN" altLang="en-US" dirty="0"/>
              <a:t>  addq %r8, %rcx              </a:t>
            </a:r>
            <a:r>
              <a:rPr lang="zh-CN" altLang="en-US" dirty="0">
                <a:solidFill>
                  <a:srgbClr val="FF0000"/>
                </a:solidFill>
              </a:rPr>
              <a:t>#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rcx</a:t>
            </a:r>
            <a:r>
              <a:rPr lang="zh-CN" altLang="en-US" dirty="0">
                <a:solidFill>
                  <a:srgbClr val="FF0000"/>
                </a:solidFill>
              </a:rPr>
              <a:t>= </a:t>
            </a:r>
            <a:r>
              <a:rPr lang="en-US" altLang="zh-CN" dirty="0">
                <a:solidFill>
                  <a:srgbClr val="FF0000"/>
                </a:solidFill>
              </a:rPr>
              <a:t>%r8</a:t>
            </a:r>
            <a:r>
              <a:rPr lang="zh-CN" altLang="en-US" dirty="0">
                <a:solidFill>
                  <a:srgbClr val="FF0000"/>
                </a:solidFill>
              </a:rPr>
              <a:t>+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rcx</a:t>
            </a:r>
            <a:r>
              <a:rPr lang="zh-CN" altLang="en-US" dirty="0">
                <a:solidFill>
                  <a:srgbClr val="FF0000"/>
                </a:solidFill>
              </a:rPr>
              <a:t>= A + j*8 + 8*(n*4 + 1)</a:t>
            </a:r>
          </a:p>
          <a:p>
            <a:r>
              <a:rPr lang="zh-CN" altLang="en-US" dirty="0"/>
              <a:t>  cmpq %rdi, %rdx 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jne .L3                     </a:t>
            </a:r>
            <a:r>
              <a:rPr lang="zh-CN" altLang="en-US" dirty="0">
                <a:solidFill>
                  <a:srgbClr val="FF0000"/>
                </a:solidFill>
              </a:rPr>
              <a:t># if </a:t>
            </a:r>
            <a:r>
              <a:rPr lang="en-US" altLang="zh-CN" dirty="0">
                <a:solidFill>
                  <a:srgbClr val="FF0000"/>
                </a:solidFill>
              </a:rPr>
              <a:t>%</a:t>
            </a:r>
            <a:r>
              <a:rPr lang="en-US" altLang="zh-CN" dirty="0" err="1">
                <a:solidFill>
                  <a:srgbClr val="FF0000"/>
                </a:solidFill>
              </a:rPr>
              <a:t>rdx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zh-CN" altLang="en-US" dirty="0">
                <a:solidFill>
                  <a:srgbClr val="FF0000"/>
                </a:solidFill>
              </a:rPr>
              <a:t>!= n*3, loop</a:t>
            </a:r>
          </a:p>
          <a:p>
            <a:r>
              <a:rPr lang="zh-CN" altLang="en-US" dirty="0"/>
              <a:t>  rep</a:t>
            </a:r>
          </a:p>
          <a:p>
            <a:r>
              <a:rPr lang="zh-CN" altLang="en-US" dirty="0"/>
              <a:t>  ret</a:t>
            </a:r>
          </a:p>
          <a:p>
            <a:r>
              <a:rPr lang="zh-CN" altLang="en-US" dirty="0"/>
              <a:t>.L4:</a:t>
            </a:r>
          </a:p>
          <a:p>
            <a:r>
              <a:rPr lang="zh-CN" altLang="en-US" dirty="0"/>
              <a:t>  movl $0, %eax               </a:t>
            </a:r>
            <a:r>
              <a:rPr lang="zh-CN" altLang="en-US" dirty="0">
                <a:solidFill>
                  <a:srgbClr val="FF0000"/>
                </a:solidFill>
              </a:rPr>
              <a:t># return 0</a:t>
            </a:r>
          </a:p>
          <a:p>
            <a:r>
              <a:rPr lang="zh-CN" altLang="en-US" dirty="0"/>
              <a:t>  ret</a:t>
            </a:r>
          </a:p>
        </p:txBody>
      </p:sp>
    </p:spTree>
    <p:extLst>
      <p:ext uri="{BB962C8B-B14F-4D97-AF65-F5344CB8AC3E}">
        <p14:creationId xmlns:p14="http://schemas.microsoft.com/office/powerpoint/2010/main" val="367238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20C2567-961E-067B-901E-21C38FC4F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8929" y="989580"/>
            <a:ext cx="7260612" cy="50921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3975CFD-B7BA-0397-75E3-5398EE7A94EF}"/>
              </a:ext>
            </a:extLst>
          </p:cNvPr>
          <p:cNvSpPr txBox="1"/>
          <p:nvPr/>
        </p:nvSpPr>
        <p:spPr>
          <a:xfrm>
            <a:off x="791662" y="1827470"/>
            <a:ext cx="319350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Typedef struct{</a:t>
            </a:r>
          </a:p>
          <a:p>
            <a:r>
              <a:rPr lang="en-US" altLang="zh-CN" dirty="0"/>
              <a:t>      int first;</a:t>
            </a:r>
          </a:p>
          <a:p>
            <a:r>
              <a:rPr lang="en-US" altLang="zh-CN" dirty="0"/>
              <a:t>      </a:t>
            </a:r>
            <a:r>
              <a:rPr lang="en-US" altLang="zh-CN" dirty="0" err="1"/>
              <a:t>a_struct</a:t>
            </a:r>
            <a:r>
              <a:rPr lang="en-US" altLang="zh-CN" dirty="0"/>
              <a:t> a[CNT];</a:t>
            </a:r>
          </a:p>
          <a:p>
            <a:r>
              <a:rPr lang="en-US" altLang="zh-CN" dirty="0"/>
              <a:t>      int last;</a:t>
            </a:r>
          </a:p>
          <a:p>
            <a:r>
              <a:rPr lang="en-US" altLang="zh-CN" dirty="0"/>
              <a:t>} </a:t>
            </a:r>
            <a:r>
              <a:rPr lang="en-US" altLang="zh-CN" dirty="0" err="1"/>
              <a:t>b_struct</a:t>
            </a:r>
            <a:r>
              <a:rPr lang="en-US" altLang="zh-CN" dirty="0"/>
              <a:t>;</a:t>
            </a:r>
          </a:p>
          <a:p>
            <a:endParaRPr lang="en-US" altLang="zh-CN" dirty="0"/>
          </a:p>
          <a:p>
            <a:r>
              <a:rPr lang="en-US" altLang="zh-CN" dirty="0"/>
              <a:t>Void test(long </a:t>
            </a:r>
            <a:r>
              <a:rPr lang="en-US" altLang="zh-CN" dirty="0" err="1"/>
              <a:t>i</a:t>
            </a:r>
            <a:r>
              <a:rPr lang="en-US" altLang="zh-CN" dirty="0"/>
              <a:t>, </a:t>
            </a:r>
            <a:r>
              <a:rPr lang="en-US" altLang="zh-CN" dirty="0" err="1"/>
              <a:t>b_struct</a:t>
            </a:r>
            <a:r>
              <a:rPr lang="en-US" altLang="zh-CN" dirty="0"/>
              <a:t> *bp)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       int n=bp-&gt;</a:t>
            </a:r>
            <a:r>
              <a:rPr lang="en-US" altLang="zh-CN" dirty="0" err="1"/>
              <a:t>first+bp</a:t>
            </a:r>
            <a:r>
              <a:rPr lang="en-US" altLang="zh-CN" dirty="0"/>
              <a:t>-&gt;last;</a:t>
            </a:r>
          </a:p>
          <a:p>
            <a:r>
              <a:rPr lang="en-US" altLang="zh-CN" dirty="0"/>
              <a:t>       </a:t>
            </a:r>
            <a:r>
              <a:rPr lang="en-US" altLang="zh-CN" dirty="0" err="1"/>
              <a:t>a_struct</a:t>
            </a:r>
            <a:r>
              <a:rPr lang="en-US" altLang="zh-CN" dirty="0"/>
              <a:t> *ap=&amp;bp-&gt;a[</a:t>
            </a:r>
            <a:r>
              <a:rPr lang="en-US" altLang="zh-CN" dirty="0" err="1"/>
              <a:t>i</a:t>
            </a:r>
            <a:r>
              <a:rPr lang="en-US" altLang="zh-CN" dirty="0"/>
              <a:t>];</a:t>
            </a:r>
          </a:p>
          <a:p>
            <a:r>
              <a:rPr lang="en-US" altLang="zh-CN" dirty="0"/>
              <a:t>       ap-&gt;x[ap-&gt;</a:t>
            </a:r>
            <a:r>
              <a:rPr lang="en-US" altLang="zh-CN" dirty="0" err="1"/>
              <a:t>idx</a:t>
            </a:r>
            <a:r>
              <a:rPr lang="en-US" altLang="zh-CN" dirty="0"/>
              <a:t>]=n;</a:t>
            </a:r>
          </a:p>
          <a:p>
            <a:r>
              <a:rPr lang="en-US" altLang="zh-CN" dirty="0"/>
              <a:t>}</a:t>
            </a: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85905998-176C-A4D1-0DF2-7F10E575E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3.69</a:t>
            </a:r>
            <a:endParaRPr lang="zh-CN" altLang="en-US" dirty="0">
              <a:latin typeface="T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2715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65FB5E2-40EC-DC21-5CA4-E2B3FFF43CC6}"/>
              </a:ext>
            </a:extLst>
          </p:cNvPr>
          <p:cNvSpPr txBox="1"/>
          <p:nvPr/>
        </p:nvSpPr>
        <p:spPr>
          <a:xfrm>
            <a:off x="458735" y="835579"/>
            <a:ext cx="609702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# void test(long i, b_struct *bp)</a:t>
            </a:r>
          </a:p>
          <a:p>
            <a:r>
              <a:rPr lang="zh-CN" altLang="en-US" dirty="0"/>
              <a:t># i in %rdi, bp in %rsi</a:t>
            </a:r>
          </a:p>
          <a:p>
            <a:r>
              <a:rPr lang="zh-CN" altLang="en-US" dirty="0"/>
              <a:t>test:</a:t>
            </a:r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00FFFF"/>
                </a:highlight>
              </a:rPr>
              <a:t>mov 0x120(%rsi), %ecx         </a:t>
            </a:r>
            <a:r>
              <a:rPr lang="zh-CN" altLang="en-US" dirty="0">
                <a:solidFill>
                  <a:srgbClr val="FF0000"/>
                </a:solidFill>
              </a:rPr>
              <a:t># bp+0x120 fetch bp-&gt;last</a:t>
            </a:r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00FFFF"/>
                </a:highlight>
              </a:rPr>
              <a:t>add (%rsi), %ecx              </a:t>
            </a:r>
            <a:r>
              <a:rPr lang="zh-CN" altLang="en-US" dirty="0">
                <a:solidFill>
                  <a:srgbClr val="FF0000"/>
                </a:solidFill>
              </a:rPr>
              <a:t># bp-&gt;first + bp-&gt;last</a:t>
            </a:r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C0C0C0"/>
                </a:highlight>
              </a:rPr>
              <a:t>lea (%rdi,%rdi,4), %rax       </a:t>
            </a:r>
            <a:r>
              <a:rPr lang="zh-CN" altLang="en-US" dirty="0">
                <a:solidFill>
                  <a:srgbClr val="FF0000"/>
                </a:solidFill>
              </a:rPr>
              <a:t># i*5</a:t>
            </a:r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C0C0C0"/>
                </a:highlight>
              </a:rPr>
              <a:t>lea (%rsi,%rax,8), %rax       </a:t>
            </a:r>
            <a:r>
              <a:rPr lang="zh-CN" altLang="en-US" dirty="0">
                <a:solidFill>
                  <a:srgbClr val="FF0000"/>
                </a:solidFill>
              </a:rPr>
              <a:t># bp+i*40</a:t>
            </a:r>
          </a:p>
          <a:p>
            <a:endParaRPr lang="zh-CN" altLang="en-US" dirty="0"/>
          </a:p>
          <a:p>
            <a:r>
              <a:rPr lang="zh-CN" altLang="en-US" dirty="0"/>
              <a:t>  </a:t>
            </a:r>
            <a:r>
              <a:rPr lang="zh-CN" altLang="en-US" dirty="0">
                <a:solidFill>
                  <a:srgbClr val="FF0000"/>
                </a:solidFill>
              </a:rPr>
              <a:t># ap = &amp;bp-&gt;a[i] = bp+i*40+8, +8 means skip int first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so a_struct is aligned by 8, size is 40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check last instrction, %rdx here saves value ap-&gt;idx!!!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so in a_struct, idx is first element</a:t>
            </a:r>
          </a:p>
          <a:p>
            <a:r>
              <a:rPr lang="zh-CN" altLang="en-US" dirty="0">
                <a:highlight>
                  <a:srgbClr val="C0C0C0"/>
                </a:highlight>
              </a:rPr>
              <a:t>  mov 0x8(%rax), %rdx</a:t>
            </a:r>
            <a:endParaRPr lang="zh-CN" altLang="en-US" dirty="0"/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00FF00"/>
                </a:highlight>
              </a:rPr>
              <a:t>movslq %ecx, %rcx             </a:t>
            </a:r>
            <a:r>
              <a:rPr lang="zh-CN" altLang="en-US" dirty="0">
                <a:solidFill>
                  <a:srgbClr val="FF0000"/>
                </a:solidFill>
              </a:rPr>
              <a:t># n = bp-&gt;first + bp-&gt;last, convert to long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9546C1-963B-C322-B1F9-CD4B1A6537E5}"/>
              </a:ext>
            </a:extLst>
          </p:cNvPr>
          <p:cNvSpPr txBox="1"/>
          <p:nvPr/>
        </p:nvSpPr>
        <p:spPr>
          <a:xfrm>
            <a:off x="6436088" y="741443"/>
            <a:ext cx="568431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 </a:t>
            </a:r>
            <a:r>
              <a:rPr lang="zh-CN" altLang="en-US" dirty="0">
                <a:solidFill>
                  <a:srgbClr val="FF0000"/>
                </a:solidFill>
              </a:rPr>
              <a:t># save n to address 8*(ap-&gt;idx) </a:t>
            </a:r>
            <a:r>
              <a:rPr lang="en-US" altLang="zh-CN" dirty="0">
                <a:solidFill>
                  <a:srgbClr val="FF0000"/>
                </a:solidFill>
              </a:rPr>
              <a:t>+</a:t>
            </a:r>
            <a:r>
              <a:rPr lang="zh-CN" altLang="en-US" dirty="0">
                <a:solidFill>
                  <a:srgbClr val="FF0000"/>
                </a:solidFill>
              </a:rPr>
              <a:t> bp+i*40+0x8 + 0x8  (0x10)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bp+i*40+0x8 means ap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ap + 0x8 means &amp;(ap-&gt;x)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ap + 0x8 + 8*(ap-&gt;idx) means &amp;(ap-x[ap-&gt;idx])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second element of a_struct is x, x is an array of long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8*(ap-&gt;idx) means idx is also long type</a:t>
            </a:r>
          </a:p>
          <a:p>
            <a:r>
              <a:rPr lang="zh-CN" altLang="en-US" dirty="0"/>
              <a:t>  </a:t>
            </a:r>
            <a:r>
              <a:rPr lang="zh-CN" altLang="en-US" dirty="0">
                <a:highlight>
                  <a:srgbClr val="00FF00"/>
                </a:highlight>
              </a:rPr>
              <a:t>mov %rcx, 0x10(%rax,%rdx,8)</a:t>
            </a:r>
          </a:p>
          <a:p>
            <a:endParaRPr lang="zh-CN" altLang="en-US" dirty="0"/>
          </a:p>
          <a:p>
            <a:r>
              <a:rPr lang="zh-CN" altLang="en-US" dirty="0"/>
              <a:t>  </a:t>
            </a:r>
            <a:r>
              <a:rPr lang="zh-CN" altLang="en-US" dirty="0">
                <a:solidFill>
                  <a:srgbClr val="FF0000"/>
                </a:solidFill>
              </a:rPr>
              <a:t># size of a_struct is 40 and aligned by 8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so array x has 4 long elements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finally, a_struct is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  typedef struct {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    long idx,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    long x[4]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#   } a_struct</a:t>
            </a:r>
          </a:p>
          <a:p>
            <a:r>
              <a:rPr lang="zh-CN" altLang="en-US" dirty="0"/>
              <a:t>  retq</a:t>
            </a:r>
          </a:p>
        </p:txBody>
      </p:sp>
    </p:spTree>
    <p:extLst>
      <p:ext uri="{BB962C8B-B14F-4D97-AF65-F5344CB8AC3E}">
        <p14:creationId xmlns:p14="http://schemas.microsoft.com/office/powerpoint/2010/main" val="2899301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3.58</a:t>
            </a:r>
            <a:endParaRPr lang="zh-CN" altLang="en-US" dirty="0">
              <a:latin typeface="Ttimes new roman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46FEEA-7D70-3D2C-90C6-E354BC633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790"/>
            <a:ext cx="10515600" cy="47421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Long decode2(long x, long y, long z);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D32649-F00A-67DD-23B8-F69BD2F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82" y="2018007"/>
            <a:ext cx="11323663" cy="383163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F682120-1E88-9F98-6205-37A32716FE3A}"/>
              </a:ext>
            </a:extLst>
          </p:cNvPr>
          <p:cNvSpPr txBox="1"/>
          <p:nvPr/>
        </p:nvSpPr>
        <p:spPr>
          <a:xfrm>
            <a:off x="6148245" y="2181486"/>
            <a:ext cx="3434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y=y-z;</a:t>
            </a:r>
          </a:p>
          <a:p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x=x*y;</a:t>
            </a:r>
          </a:p>
          <a:p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y=y&lt;&lt;63;</a:t>
            </a:r>
          </a:p>
          <a:p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y=y&gt;&gt;63;</a:t>
            </a:r>
          </a:p>
          <a:p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Return </a:t>
            </a:r>
            <a:r>
              <a:rPr lang="en-US" altLang="zh-CN" sz="3200" dirty="0" err="1">
                <a:solidFill>
                  <a:schemeClr val="accent1"/>
                </a:solidFill>
                <a:latin typeface="Ttimes new roman"/>
              </a:rPr>
              <a:t>y^x</a:t>
            </a:r>
            <a:r>
              <a:rPr lang="en-US" altLang="zh-CN" sz="3200" dirty="0">
                <a:solidFill>
                  <a:schemeClr val="accent1"/>
                </a:solidFill>
                <a:latin typeface="Ttimes new roman"/>
              </a:rPr>
              <a:t>;</a:t>
            </a:r>
            <a:endParaRPr lang="zh-CN" altLang="en-US" sz="3200" dirty="0">
              <a:solidFill>
                <a:schemeClr val="accent1"/>
              </a:solidFill>
              <a:latin typeface="T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308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3.58</a:t>
            </a:r>
            <a:endParaRPr lang="zh-CN" altLang="en-US" dirty="0">
              <a:latin typeface="Ttimes new roman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46FEEA-7D70-3D2C-90C6-E354BC633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790"/>
            <a:ext cx="10515600" cy="47421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Long decode2(long x, long y, long z);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D32649-F00A-67DD-23B8-F69BD2F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82" y="2018007"/>
            <a:ext cx="11323663" cy="383163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E555789-F2D7-3C0B-B778-08935085EFDA}"/>
              </a:ext>
            </a:extLst>
          </p:cNvPr>
          <p:cNvSpPr txBox="1"/>
          <p:nvPr/>
        </p:nvSpPr>
        <p:spPr>
          <a:xfrm>
            <a:off x="6876585" y="1761893"/>
            <a:ext cx="481413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decode 2(long x, long y, long z){</a:t>
            </a:r>
          </a:p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int result=x*(y-z);</a:t>
            </a:r>
          </a:p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if ((y-z)&amp;0x1)</a:t>
            </a:r>
          </a:p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result=~result;</a:t>
            </a:r>
          </a:p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return result;</a:t>
            </a:r>
          </a:p>
          <a:p>
            <a:r>
              <a:rPr lang="en-US" altLang="zh-C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zh-CN" altLang="en-US" sz="28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F68755-C891-03C2-8012-C86CB9A6B387}"/>
              </a:ext>
            </a:extLst>
          </p:cNvPr>
          <p:cNvSpPr txBox="1"/>
          <p:nvPr/>
        </p:nvSpPr>
        <p:spPr>
          <a:xfrm>
            <a:off x="4312010" y="2181486"/>
            <a:ext cx="3434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y=y-z;</a:t>
            </a:r>
          </a:p>
          <a:p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x=x*y;</a:t>
            </a:r>
          </a:p>
          <a:p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y=y&lt;&lt;63;</a:t>
            </a:r>
          </a:p>
          <a:p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y=y&gt;&gt;63;</a:t>
            </a:r>
          </a:p>
          <a:p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Return </a:t>
            </a:r>
            <a:r>
              <a:rPr lang="en-US" altLang="zh-CN" sz="3200" dirty="0" err="1">
                <a:solidFill>
                  <a:srgbClr val="00B050"/>
                </a:solidFill>
                <a:latin typeface="Ttimes new roman"/>
              </a:rPr>
              <a:t>y^x</a:t>
            </a:r>
            <a:r>
              <a:rPr lang="en-US" altLang="zh-CN" sz="3200" dirty="0">
                <a:solidFill>
                  <a:srgbClr val="00B050"/>
                </a:solidFill>
                <a:latin typeface="Ttimes new roman"/>
              </a:rPr>
              <a:t>;</a:t>
            </a:r>
            <a:endParaRPr lang="zh-CN" altLang="en-US" sz="3200" dirty="0">
              <a:solidFill>
                <a:srgbClr val="00B050"/>
              </a:solidFill>
              <a:latin typeface="T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292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3.60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E103D7-3E9C-DBDC-F0C3-5C8723F62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29" y="1120566"/>
            <a:ext cx="3702240" cy="51818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FDDCC7-FD79-1F4B-86A2-52CE92EDB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188" y="770297"/>
            <a:ext cx="6349360" cy="553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8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3.60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9A4F1F-CA04-4E52-C9EE-455241801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737" y="995473"/>
            <a:ext cx="11182925" cy="261633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20A52DF-4EC3-6379-842C-89A4BF74D519}"/>
              </a:ext>
            </a:extLst>
          </p:cNvPr>
          <p:cNvSpPr txBox="1"/>
          <p:nvPr/>
        </p:nvSpPr>
        <p:spPr>
          <a:xfrm>
            <a:off x="1172737" y="38724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B. </a:t>
            </a:r>
            <a:r>
              <a:rPr lang="zh-CN" altLang="en-US" dirty="0"/>
              <a:t>result = 0</a:t>
            </a:r>
            <a:r>
              <a:rPr lang="en-US" altLang="zh-CN" dirty="0"/>
              <a:t>;</a:t>
            </a:r>
            <a:r>
              <a:rPr lang="zh-CN" altLang="en-US" dirty="0"/>
              <a:t> mask = 1</a:t>
            </a:r>
            <a:r>
              <a:rPr lang="en-US" altLang="zh-CN" dirty="0"/>
              <a:t>;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A1C5927-C6F4-6106-AFF2-E17B85E5F241}"/>
              </a:ext>
            </a:extLst>
          </p:cNvPr>
          <p:cNvSpPr txBox="1"/>
          <p:nvPr/>
        </p:nvSpPr>
        <p:spPr>
          <a:xfrm>
            <a:off x="1172737" y="4522028"/>
            <a:ext cx="6177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C. </a:t>
            </a:r>
            <a:r>
              <a:rPr lang="zh-CN" altLang="en-US" dirty="0"/>
              <a:t>mask != 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5B839D3-F9B9-7167-DFE9-56849BAA49C3}"/>
              </a:ext>
            </a:extLst>
          </p:cNvPr>
          <p:cNvSpPr txBox="1"/>
          <p:nvPr/>
        </p:nvSpPr>
        <p:spPr>
          <a:xfrm>
            <a:off x="1172737" y="5151995"/>
            <a:ext cx="6177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D.</a:t>
            </a:r>
            <a:r>
              <a:rPr lang="zh-CN" altLang="en-US" dirty="0"/>
              <a:t>mask = mask &lt;&lt; n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2F77FF-07E3-AD8E-696C-6F54910727E4}"/>
              </a:ext>
            </a:extLst>
          </p:cNvPr>
          <p:cNvSpPr txBox="1"/>
          <p:nvPr/>
        </p:nvSpPr>
        <p:spPr>
          <a:xfrm>
            <a:off x="1172737" y="5868905"/>
            <a:ext cx="6177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E.result</a:t>
            </a:r>
            <a:r>
              <a:rPr lang="zh-CN" altLang="en-US" dirty="0"/>
              <a:t> = </a:t>
            </a:r>
            <a:r>
              <a:rPr lang="en-US" altLang="zh-CN" dirty="0"/>
              <a:t>result | </a:t>
            </a:r>
            <a:r>
              <a:rPr lang="zh-CN" altLang="en-US" dirty="0"/>
              <a:t>（</a:t>
            </a:r>
            <a:r>
              <a:rPr lang="en-US" altLang="zh-CN" dirty="0" err="1"/>
              <a:t>x&amp;mask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88429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3.60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E103D7-3E9C-DBDC-F0C3-5C8723F62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29" y="1120566"/>
            <a:ext cx="3702240" cy="51818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FDDCC7-FD79-1F4B-86A2-52CE92EDB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188" y="770297"/>
            <a:ext cx="6349360" cy="553213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45C659E-9BFB-0BED-33F1-618136C11E8D}"/>
              </a:ext>
            </a:extLst>
          </p:cNvPr>
          <p:cNvSpPr txBox="1"/>
          <p:nvPr/>
        </p:nvSpPr>
        <p:spPr>
          <a:xfrm>
            <a:off x="7225990" y="1613209"/>
            <a:ext cx="349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015705F-B4DE-5D2D-201C-89EC87E8210E}"/>
              </a:ext>
            </a:extLst>
          </p:cNvPr>
          <p:cNvSpPr txBox="1"/>
          <p:nvPr/>
        </p:nvSpPr>
        <p:spPr>
          <a:xfrm>
            <a:off x="7051287" y="2095860"/>
            <a:ext cx="349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5C5633-1B67-ED5F-DB6B-A9289B974F78}"/>
              </a:ext>
            </a:extLst>
          </p:cNvPr>
          <p:cNvSpPr txBox="1"/>
          <p:nvPr/>
        </p:nvSpPr>
        <p:spPr>
          <a:xfrm>
            <a:off x="8079953" y="2095860"/>
            <a:ext cx="66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!=0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95BBBC2-D925-C3F7-8A1F-BB6B96180256}"/>
              </a:ext>
            </a:extLst>
          </p:cNvPr>
          <p:cNvSpPr txBox="1"/>
          <p:nvPr/>
        </p:nvSpPr>
        <p:spPr>
          <a:xfrm>
            <a:off x="9073110" y="1982541"/>
            <a:ext cx="170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mask&lt;&lt;n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6E0B76-1C75-BABB-AE9B-E449C425AF9A}"/>
              </a:ext>
            </a:extLst>
          </p:cNvPr>
          <p:cNvSpPr txBox="1"/>
          <p:nvPr/>
        </p:nvSpPr>
        <p:spPr>
          <a:xfrm>
            <a:off x="7032147" y="2578511"/>
            <a:ext cx="170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X&amp;mask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83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3.61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B0F5E2-DF50-30CB-FA7A-8750B81E0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40" y="1373469"/>
            <a:ext cx="9929526" cy="37609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0DB05A0-2689-01D6-31F2-4E81BB826C10}"/>
              </a:ext>
            </a:extLst>
          </p:cNvPr>
          <p:cNvSpPr txBox="1"/>
          <p:nvPr/>
        </p:nvSpPr>
        <p:spPr>
          <a:xfrm>
            <a:off x="2433437" y="5134409"/>
            <a:ext cx="493699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cread_alt(long *xp) {</a:t>
            </a:r>
          </a:p>
          <a:p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return (!xp ? 0 : *xp);</a:t>
            </a:r>
          </a:p>
          <a:p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915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C743DDD-C2FE-87D8-41C4-7A9602EA24CD}"/>
              </a:ext>
            </a:extLst>
          </p:cNvPr>
          <p:cNvSpPr txBox="1"/>
          <p:nvPr/>
        </p:nvSpPr>
        <p:spPr>
          <a:xfrm>
            <a:off x="1109247" y="954979"/>
            <a:ext cx="264654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</a:rPr>
              <a:t># long cread(long *xp)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# xp in %rdi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cread: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  movq (%rdi), %rax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  testq %rdi, %rdi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  movl $0, %edx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  cmove %rdx, %rax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  ret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AFA13F-E93D-6322-CD2F-66445F077599}"/>
              </a:ext>
            </a:extLst>
          </p:cNvPr>
          <p:cNvSpPr txBox="1"/>
          <p:nvPr/>
        </p:nvSpPr>
        <p:spPr>
          <a:xfrm>
            <a:off x="1054016" y="3921903"/>
            <a:ext cx="27570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# long cread_alt(long* xp)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# xp in %rdi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cread_alt: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movl $0, %eax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testq %rdi, %rdi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  cmovne (%rdi), %rax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199A0D-4EE9-64FC-ECDA-721A87493D74}"/>
              </a:ext>
            </a:extLst>
          </p:cNvPr>
          <p:cNvSpPr txBox="1"/>
          <p:nvPr/>
        </p:nvSpPr>
        <p:spPr>
          <a:xfrm>
            <a:off x="5540098" y="335845"/>
            <a:ext cx="502152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/*</a:t>
            </a:r>
          </a:p>
          <a:p>
            <a:r>
              <a:rPr lang="zh-CN" altLang="en-US" dirty="0"/>
              <a:t> * cread-alt.c</a:t>
            </a:r>
          </a:p>
          <a:p>
            <a:r>
              <a:rPr lang="zh-CN" altLang="en-US" dirty="0"/>
              <a:t> */</a:t>
            </a:r>
          </a:p>
          <a:p>
            <a:r>
              <a:rPr lang="zh-CN" altLang="en-US" dirty="0"/>
              <a:t>#include &lt;stdio.h&gt;</a:t>
            </a:r>
          </a:p>
          <a:p>
            <a:r>
              <a:rPr lang="zh-CN" altLang="en-US" dirty="0"/>
              <a:t>#include &lt;assert.h&gt;</a:t>
            </a:r>
          </a:p>
          <a:p>
            <a:endParaRPr lang="zh-CN" altLang="en-US" dirty="0"/>
          </a:p>
          <a:p>
            <a:r>
              <a:rPr lang="zh-CN" altLang="en-US" dirty="0"/>
              <a:t>long cread(long *xp) {</a:t>
            </a:r>
          </a:p>
          <a:p>
            <a:r>
              <a:rPr lang="zh-CN" altLang="en-US" dirty="0"/>
              <a:t>  return (xp ? *xp : 0);</a:t>
            </a:r>
          </a:p>
          <a:p>
            <a:r>
              <a:rPr lang="zh-CN" altLang="en-US" dirty="0"/>
              <a:t>}</a:t>
            </a:r>
          </a:p>
          <a:p>
            <a:endParaRPr lang="zh-CN" altLang="en-US" dirty="0"/>
          </a:p>
          <a:p>
            <a:r>
              <a:rPr lang="zh-CN" altLang="en-US" dirty="0"/>
              <a:t>long cread_alt(long *xp) {</a:t>
            </a:r>
          </a:p>
          <a:p>
            <a:r>
              <a:rPr lang="zh-CN" altLang="en-US" dirty="0"/>
              <a:t>  return (!xp ? 0 : *xp);</a:t>
            </a:r>
          </a:p>
          <a:p>
            <a:r>
              <a:rPr lang="zh-CN" altLang="en-US" dirty="0"/>
              <a:t>}</a:t>
            </a:r>
          </a:p>
          <a:p>
            <a:endParaRPr lang="zh-CN" altLang="en-US" dirty="0"/>
          </a:p>
          <a:p>
            <a:r>
              <a:rPr lang="zh-CN" altLang="en-US" dirty="0"/>
              <a:t>int main(int argc, char* argv[]) {</a:t>
            </a:r>
          </a:p>
          <a:p>
            <a:r>
              <a:rPr lang="zh-CN" altLang="en-US" dirty="0"/>
              <a:t>  long a = 0;</a:t>
            </a:r>
          </a:p>
          <a:p>
            <a:r>
              <a:rPr lang="zh-CN" altLang="en-US" dirty="0"/>
              <a:t>  assert(cread(&amp;a) == cread_alt(&amp;a));</a:t>
            </a:r>
          </a:p>
          <a:p>
            <a:r>
              <a:rPr lang="zh-CN" altLang="en-US" dirty="0"/>
              <a:t>  assert(cread(NULL) == cread_alt(NULL));</a:t>
            </a:r>
          </a:p>
          <a:p>
            <a:r>
              <a:rPr lang="zh-CN" altLang="en-US" dirty="0"/>
              <a:t>  return 0;</a:t>
            </a:r>
          </a:p>
          <a:p>
            <a:r>
              <a:rPr lang="zh-CN" altLang="en-US" dirty="0"/>
              <a:t>}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6728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B3CA7-213B-1D4C-25BD-84F87EB3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03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Ttimes new roman"/>
              </a:rPr>
              <a:t>习题</a:t>
            </a:r>
            <a:r>
              <a:rPr lang="en-US" altLang="zh-CN" dirty="0">
                <a:latin typeface="Ttimes new roman"/>
              </a:rPr>
              <a:t>3.63</a:t>
            </a:r>
            <a:endParaRPr lang="zh-CN" altLang="en-US" dirty="0">
              <a:latin typeface="Ttimes new roman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0F2E81-0D11-3AF6-3DB7-F4B281533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71" y="1258057"/>
            <a:ext cx="11676258" cy="471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78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1273</Words>
  <Application>Microsoft Office PowerPoint</Application>
  <PresentationFormat>宽屏</PresentationFormat>
  <Paragraphs>162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Ttimes new roman</vt:lpstr>
      <vt:lpstr>等线</vt:lpstr>
      <vt:lpstr>等线 Light</vt:lpstr>
      <vt:lpstr>Arial</vt:lpstr>
      <vt:lpstr>Times New Roman</vt:lpstr>
      <vt:lpstr>Office 主题​​</vt:lpstr>
      <vt:lpstr>第三章习题</vt:lpstr>
      <vt:lpstr>习题3.58</vt:lpstr>
      <vt:lpstr>习题3.58</vt:lpstr>
      <vt:lpstr>习题3.60</vt:lpstr>
      <vt:lpstr>习题3.60</vt:lpstr>
      <vt:lpstr>习题3.60</vt:lpstr>
      <vt:lpstr>习题3.61</vt:lpstr>
      <vt:lpstr>PowerPoint 演示文稿</vt:lpstr>
      <vt:lpstr>习题3.63</vt:lpstr>
      <vt:lpstr>PowerPoint 演示文稿</vt:lpstr>
      <vt:lpstr>PowerPoint 演示文稿</vt:lpstr>
      <vt:lpstr>习题3.66</vt:lpstr>
      <vt:lpstr>PowerPoint 演示文稿</vt:lpstr>
      <vt:lpstr>习题3.69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第三章习题</dc:title>
  <dc:creator>快了一家</dc:creator>
  <cp:lastModifiedBy>ye weidu</cp:lastModifiedBy>
  <cp:revision>12</cp:revision>
  <dcterms:created xsi:type="dcterms:W3CDTF">2024-05-06T02:41:24Z</dcterms:created>
  <dcterms:modified xsi:type="dcterms:W3CDTF">2024-05-20T00:06:34Z</dcterms:modified>
</cp:coreProperties>
</file>

<file path=docProps/thumbnail.jpeg>
</file>